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375" r:id="rId3"/>
    <p:sldId id="376" r:id="rId4"/>
    <p:sldId id="381" r:id="rId5"/>
    <p:sldId id="377" r:id="rId6"/>
    <p:sldId id="378" r:id="rId7"/>
    <p:sldId id="382" r:id="rId8"/>
    <p:sldId id="379" r:id="rId9"/>
    <p:sldId id="380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42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EDDFE6"/>
    <a:srgbClr val="FEC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26" autoAdjust="0"/>
    <p:restoredTop sz="94384" autoAdjust="0"/>
  </p:normalViewPr>
  <p:slideViewPr>
    <p:cSldViewPr>
      <p:cViewPr varScale="1">
        <p:scale>
          <a:sx n="66" d="100"/>
          <a:sy n="66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8996ED-3251-482C-BB30-50BE3774F921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20A70D-2079-4473-9C20-5270C1B7D920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2BFE88-B46F-4A33-B9FF-04CBA4E9FC7F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EEC077-26C6-44EB-8E69-4098BAA22481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26677423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E7F1B-78BF-43CF-9328-70A74CF2F4A0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3FD9-B297-43CD-A8AF-16E01657FD6A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39269874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9E59-E613-4370-ABA1-E3790047A9C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FD1A9-C7F7-485E-8860-A161E8996CA7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529516981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74AF-3FDB-45C7-9706-3D9C7FAD397C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A1E7-D8BB-4B31-B9A8-9EF6A80897E5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92380978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37DF-EBFE-41D7-83D0-9059FDEA7CB7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E821-F98D-4E6A-B32E-AA4EDAD599D4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49805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E4CE6-F987-4042-BE9F-3C92D2AF29BE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82BA8-1558-45A7-8F67-44BB8F09ADDE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21281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CDEC-4ACD-4CD4-9620-C159D2C3A30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D71C6-B484-43A3-91A6-438C7663C290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085548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EF98-4FE6-4DD7-BC4B-103C2592D26A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CDEFB-E635-4B07-863D-847003692FC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07478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3F02-0A70-4E4D-837B-5ED5624D4858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2133-A420-4D91-8C13-C8F3C86F33BB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378261370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35C7-75F7-4DF8-9FE1-9940F2FCC0F4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C8BFD-25D9-458F-9675-B186C27DD59D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218420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060733-1ACF-4C31-A517-47FAF481A036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2ACA-3E12-48DB-A911-14A3276D1438}" type="slidenum">
              <a:rPr lang="en-US" altLang="ar-IQ"/>
              <a:pPr/>
              <a:t>‹#›</a:t>
            </a:fld>
            <a:endParaRPr lang="en-US" altLang="ar-IQ"/>
          </a:p>
        </p:txBody>
      </p:sp>
    </p:spTree>
    <p:extLst>
      <p:ext uri="{BB962C8B-B14F-4D97-AF65-F5344CB8AC3E}">
        <p14:creationId xmlns:p14="http://schemas.microsoft.com/office/powerpoint/2010/main" val="163318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IQ" smtClean="0"/>
              <a:t>Click to edit Master text styles</a:t>
            </a:r>
          </a:p>
          <a:p>
            <a:pPr lvl="1"/>
            <a:r>
              <a:rPr lang="en-US" altLang="ar-IQ" smtClean="0"/>
              <a:t>Second level</a:t>
            </a:r>
          </a:p>
          <a:p>
            <a:pPr lvl="2"/>
            <a:r>
              <a:rPr lang="en-US" altLang="ar-IQ" smtClean="0"/>
              <a:t>Third level</a:t>
            </a:r>
          </a:p>
          <a:p>
            <a:pPr lvl="3"/>
            <a:r>
              <a:rPr lang="en-US" altLang="ar-IQ" smtClean="0"/>
              <a:t>Fourth level</a:t>
            </a:r>
          </a:p>
          <a:p>
            <a:pPr lvl="4"/>
            <a:r>
              <a:rPr lang="en-US" altLang="ar-IQ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1D5719-2E13-44D0-A4E2-4DA006B78D65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CCC801D0-E14A-4808-8B33-002612A11ACB}" type="slidenum">
              <a:rPr lang="en-US" altLang="ar-IQ"/>
              <a:pPr/>
              <a:t>‹#›</a:t>
            </a:fld>
            <a:endParaRPr lang="en-US" alt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34144"/>
            <a:ext cx="8458200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6666FF"/>
                </a:solidFill>
                <a:effectLst/>
              </a:rPr>
              <a:t>Computer Networks</a:t>
            </a:r>
            <a:endParaRPr lang="en-US" sz="2600" dirty="0">
              <a:solidFill>
                <a:srgbClr val="6666FF"/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723900" y="3276600"/>
            <a:ext cx="7772400" cy="1905000"/>
          </a:xfrm>
        </p:spPr>
        <p:txBody>
          <a:bodyPr/>
          <a:lstStyle/>
          <a:p>
            <a:pPr marR="0" algn="ctr"/>
            <a:r>
              <a:rPr lang="en-US" altLang="ar-IQ" sz="1800" dirty="0" smtClean="0"/>
              <a:t>Asst. Lect. Ahmed M. Jasim</a:t>
            </a:r>
          </a:p>
          <a:p>
            <a:pPr marR="0" algn="ctr"/>
            <a:r>
              <a:rPr lang="en-US" altLang="ar-IQ" sz="1800" dirty="0" smtClean="0"/>
              <a:t>Computer Department - College of Engineering</a:t>
            </a:r>
          </a:p>
          <a:p>
            <a:pPr marR="0" algn="ctr"/>
            <a:r>
              <a:rPr lang="en-US" altLang="ar-IQ" sz="1800" dirty="0" smtClean="0"/>
              <a:t>University of Diyala</a:t>
            </a:r>
          </a:p>
          <a:p>
            <a:pPr marR="0" algn="ctr"/>
            <a:endParaRPr lang="en-US" altLang="ar-IQ" sz="1800" dirty="0" smtClean="0"/>
          </a:p>
          <a:p>
            <a:pPr marR="0" algn="ctr"/>
            <a:r>
              <a:rPr lang="en-US" altLang="ar-IQ" sz="1800" dirty="0" smtClean="0"/>
              <a:t>2017</a:t>
            </a:r>
            <a:endParaRPr lang="en-US" altLang="ar-IQ" sz="1800" dirty="0"/>
          </a:p>
          <a:p>
            <a:pPr marR="0" algn="ctr"/>
            <a:endParaRPr lang="en-US" altLang="ar-IQ" sz="1800" dirty="0" smtClean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241223" cy="129668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1981200"/>
            <a:ext cx="8458200" cy="1066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anose="020B0602030504020204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rgbClr val="FF0000"/>
                </a:solidFill>
                <a:effectLst/>
              </a:rPr>
              <a:t>“</a:t>
            </a:r>
            <a:r>
              <a:rPr lang="en-US" sz="4000" smtClean="0">
                <a:solidFill>
                  <a:srgbClr val="FF0000"/>
                </a:solidFill>
                <a:effectLst/>
              </a:rPr>
              <a:t>Introduction - 2”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28956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1800" b="1" dirty="0"/>
              <a:t>4- MESH Topology</a:t>
            </a:r>
            <a:endParaRPr lang="en-US" sz="1800" dirty="0"/>
          </a:p>
          <a:p>
            <a:pPr algn="just"/>
            <a:r>
              <a:rPr lang="en-US" sz="1800" dirty="0"/>
              <a:t>It is a point-to-point connection to other nodes or devices. All the network nodes are connected to each other. Mesh has n(n-1)/2 physical channels to link n devices.</a:t>
            </a:r>
          </a:p>
          <a:p>
            <a:pPr marL="109537" indent="0" algn="just">
              <a:buNone/>
            </a:pPr>
            <a:r>
              <a:rPr lang="en-US" sz="1800" dirty="0"/>
              <a:t> </a:t>
            </a:r>
          </a:p>
          <a:p>
            <a:pPr algn="just"/>
            <a:r>
              <a:rPr lang="en-US" sz="1800" dirty="0"/>
              <a:t>There are two techniques to transmit data over the Mesh topology, they are:</a:t>
            </a:r>
          </a:p>
          <a:p>
            <a:pPr marL="1436688" indent="0" algn="just">
              <a:buNone/>
            </a:pPr>
            <a:r>
              <a:rPr lang="en-US" sz="1800" b="1" dirty="0"/>
              <a:t>A- </a:t>
            </a:r>
            <a:r>
              <a:rPr lang="en-US" sz="1800" b="1" dirty="0" smtClean="0"/>
              <a:t>Routing</a:t>
            </a:r>
            <a:endParaRPr lang="en-US" sz="1800" dirty="0"/>
          </a:p>
          <a:p>
            <a:pPr marL="1436688" indent="0" algn="just">
              <a:buNone/>
            </a:pPr>
            <a:r>
              <a:rPr lang="en-US" sz="1800" b="1" dirty="0"/>
              <a:t>B- </a:t>
            </a:r>
            <a:r>
              <a:rPr lang="en-US" sz="1800" b="1" dirty="0" smtClean="0"/>
              <a:t>Flooding</a:t>
            </a:r>
          </a:p>
          <a:p>
            <a:pPr marL="1436688" indent="0" algn="just">
              <a:buNone/>
            </a:pPr>
            <a:endParaRPr lang="en-US" sz="1800" b="1" dirty="0"/>
          </a:p>
          <a:p>
            <a:pPr marL="1436688" indent="0" algn="just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458029"/>
            <a:ext cx="4876800" cy="294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92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1423987"/>
          </a:xfrm>
        </p:spPr>
        <p:txBody>
          <a:bodyPr/>
          <a:lstStyle/>
          <a:p>
            <a:pPr marL="109537" indent="0">
              <a:buNone/>
            </a:pPr>
            <a:r>
              <a:rPr lang="en-US" sz="2000" b="1" dirty="0"/>
              <a:t>Types of Mesh Topology</a:t>
            </a:r>
            <a:endParaRPr lang="en-US" sz="2000" dirty="0"/>
          </a:p>
          <a:p>
            <a:pPr marL="109537" indent="0">
              <a:buNone/>
            </a:pPr>
            <a:r>
              <a:rPr lang="en-US" sz="2000" b="1" dirty="0"/>
              <a:t>1- Partial Mesh Topology</a:t>
            </a:r>
            <a:r>
              <a:rPr lang="en-US" sz="2000" dirty="0"/>
              <a:t>: In this topology some of the systems are connected in the same fashion as mesh topology but some devices are only connected to two or three devices</a:t>
            </a:r>
            <a:r>
              <a:rPr lang="en-US" sz="2000" dirty="0" smtClean="0"/>
              <a:t>.</a:t>
            </a:r>
          </a:p>
          <a:p>
            <a:pPr marL="109537" indent="0">
              <a:buNone/>
            </a:pPr>
            <a:endParaRPr lang="en-US" sz="2000" dirty="0"/>
          </a:p>
          <a:p>
            <a:pPr marL="109537" indent="0">
              <a:buNone/>
            </a:pPr>
            <a:endParaRPr lang="en-US" sz="2000" dirty="0" smtClean="0"/>
          </a:p>
          <a:p>
            <a:pPr marL="109537" indent="0">
              <a:buNone/>
            </a:pPr>
            <a:endParaRPr lang="en-US" sz="2000" dirty="0"/>
          </a:p>
          <a:p>
            <a:pPr marL="109537" indent="0">
              <a:buNone/>
            </a:pPr>
            <a:endParaRPr lang="en-US" sz="2000" dirty="0" smtClean="0"/>
          </a:p>
          <a:p>
            <a:pPr marL="109537" indent="0">
              <a:buNone/>
            </a:pPr>
            <a:endParaRPr lang="en-US" sz="2000" dirty="0"/>
          </a:p>
          <a:p>
            <a:pPr marL="109537" indent="0">
              <a:buNone/>
            </a:pPr>
            <a:endParaRPr lang="en-US" sz="2000" dirty="0" smtClean="0"/>
          </a:p>
          <a:p>
            <a:pPr marL="109537" indent="0">
              <a:buNone/>
            </a:pPr>
            <a:endParaRPr lang="en-US" sz="2000" dirty="0"/>
          </a:p>
          <a:p>
            <a:pPr marL="109537" indent="0">
              <a:buNone/>
            </a:pPr>
            <a:endParaRPr lang="en-US" sz="2000" dirty="0" smtClean="0"/>
          </a:p>
          <a:p>
            <a:pPr marL="109537" indent="0">
              <a:buNone/>
            </a:pPr>
            <a:endParaRPr lang="en-US" sz="2000" dirty="0"/>
          </a:p>
          <a:p>
            <a:pPr marL="109537" indent="0">
              <a:buNone/>
            </a:pPr>
            <a:r>
              <a:rPr lang="en-US" sz="2000" b="1" dirty="0"/>
              <a:t>2- Full Mesh Topology:</a:t>
            </a:r>
            <a:r>
              <a:rPr lang="en-US" sz="2000" dirty="0"/>
              <a:t> Each and every nodes or devices are connected to each other.</a:t>
            </a:r>
            <a:endParaRPr lang="en-US" sz="2000" b="1" dirty="0"/>
          </a:p>
          <a:p>
            <a:pPr marL="1436688" indent="0" algn="just"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57387"/>
            <a:ext cx="48768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024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5334000"/>
          </a:xfrm>
        </p:spPr>
        <p:txBody>
          <a:bodyPr/>
          <a:lstStyle/>
          <a:p>
            <a:r>
              <a:rPr lang="en-US" sz="1800" b="1" dirty="0"/>
              <a:t>Features of Mesh Topology</a:t>
            </a:r>
            <a:endParaRPr lang="en-US" sz="1800" dirty="0"/>
          </a:p>
          <a:p>
            <a:r>
              <a:rPr lang="en-US" sz="1800" dirty="0"/>
              <a:t>1- Fully connected.</a:t>
            </a:r>
          </a:p>
          <a:p>
            <a:r>
              <a:rPr lang="en-US" sz="1800" dirty="0"/>
              <a:t>2- Robust.</a:t>
            </a:r>
          </a:p>
          <a:p>
            <a:r>
              <a:rPr lang="en-US" sz="1800" dirty="0"/>
              <a:t>3- Not flexible.</a:t>
            </a:r>
          </a:p>
          <a:p>
            <a:pPr marL="109537" indent="0">
              <a:buNone/>
            </a:pPr>
            <a:r>
              <a:rPr lang="en-US" sz="1800" dirty="0"/>
              <a:t> </a:t>
            </a:r>
          </a:p>
          <a:p>
            <a:r>
              <a:rPr lang="en-US" sz="1800" b="1" dirty="0"/>
              <a:t>Advantages of Mesh Topology</a:t>
            </a:r>
            <a:endParaRPr lang="en-US" sz="1800" dirty="0"/>
          </a:p>
          <a:p>
            <a:r>
              <a:rPr lang="en-US" sz="1800" dirty="0"/>
              <a:t>1- Each connection can carry its own data load.</a:t>
            </a:r>
          </a:p>
          <a:p>
            <a:r>
              <a:rPr lang="en-US" sz="1800" dirty="0"/>
              <a:t>2- It is robust.</a:t>
            </a:r>
          </a:p>
          <a:p>
            <a:r>
              <a:rPr lang="en-US" sz="1800" dirty="0"/>
              <a:t>3- Fault is diagnosed easily.</a:t>
            </a:r>
          </a:p>
          <a:p>
            <a:r>
              <a:rPr lang="en-US" sz="1800" dirty="0"/>
              <a:t>4- Provides security and privacy.</a:t>
            </a:r>
          </a:p>
          <a:p>
            <a:pPr marL="109537" indent="0">
              <a:buNone/>
            </a:pPr>
            <a:r>
              <a:rPr lang="ar-SA" sz="1800" dirty="0"/>
              <a:t> </a:t>
            </a:r>
            <a:endParaRPr lang="en-US" sz="1800" dirty="0"/>
          </a:p>
          <a:p>
            <a:r>
              <a:rPr lang="en-US" sz="1800" b="1" dirty="0"/>
              <a:t>Disadvantages of Mesh Topology</a:t>
            </a:r>
            <a:endParaRPr lang="en-US" sz="1800" dirty="0"/>
          </a:p>
          <a:p>
            <a:r>
              <a:rPr lang="en-US" sz="1800" dirty="0"/>
              <a:t>1- Installation and configuration is difficult.</a:t>
            </a:r>
          </a:p>
          <a:p>
            <a:r>
              <a:rPr lang="en-US" sz="1800" dirty="0"/>
              <a:t>2- Cabling cost is more.</a:t>
            </a:r>
          </a:p>
          <a:p>
            <a:r>
              <a:rPr lang="en-US" sz="1800" dirty="0"/>
              <a:t>3- Bulk wiring is required.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</p:spTree>
    <p:extLst>
      <p:ext uri="{BB962C8B-B14F-4D97-AF65-F5344CB8AC3E}">
        <p14:creationId xmlns:p14="http://schemas.microsoft.com/office/powerpoint/2010/main" val="3278150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5334000"/>
          </a:xfrm>
        </p:spPr>
        <p:txBody>
          <a:bodyPr/>
          <a:lstStyle/>
          <a:p>
            <a:pPr marL="109537" indent="0">
              <a:buNone/>
            </a:pPr>
            <a:r>
              <a:rPr lang="en-US" sz="2000" b="1" dirty="0"/>
              <a:t>5- TREE Topology</a:t>
            </a:r>
            <a:endParaRPr lang="en-US" sz="2000" dirty="0"/>
          </a:p>
          <a:p>
            <a:r>
              <a:rPr lang="en-US" sz="2000" dirty="0"/>
              <a:t>It has a root node and all other nodes are connected to it forming a hierarchy. It is also called </a:t>
            </a:r>
            <a:r>
              <a:rPr lang="en-US" sz="2000" b="1" dirty="0"/>
              <a:t>hierarchical topology</a:t>
            </a:r>
            <a:r>
              <a:rPr lang="en-US" sz="2000" dirty="0"/>
              <a:t>. It should at least have three levels to the hierarchy.</a:t>
            </a:r>
          </a:p>
          <a:p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  <p:pic>
        <p:nvPicPr>
          <p:cNvPr id="7" name="صورة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2286000"/>
            <a:ext cx="6629399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84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5334000"/>
          </a:xfrm>
        </p:spPr>
        <p:txBody>
          <a:bodyPr/>
          <a:lstStyle/>
          <a:p>
            <a:r>
              <a:rPr lang="en-US" sz="2000" b="1" dirty="0"/>
              <a:t>Features of Tree Topology</a:t>
            </a:r>
            <a:endParaRPr lang="en-US" sz="2000" dirty="0"/>
          </a:p>
          <a:p>
            <a:pPr marL="109537" indent="0">
              <a:buNone/>
            </a:pPr>
            <a:r>
              <a:rPr lang="en-US" sz="2000" dirty="0"/>
              <a:t>1- Ideal if workstations are located in groups.</a:t>
            </a:r>
          </a:p>
          <a:p>
            <a:pPr marL="109537" indent="0">
              <a:buNone/>
            </a:pPr>
            <a:r>
              <a:rPr lang="en-US" sz="2000" dirty="0"/>
              <a:t>2- Used in Wide Area Network (WAN).</a:t>
            </a:r>
          </a:p>
          <a:p>
            <a:pPr marL="109537" indent="0">
              <a:buNone/>
            </a:pPr>
            <a:r>
              <a:rPr lang="ar-SA" sz="2000" dirty="0"/>
              <a:t> </a:t>
            </a:r>
            <a:endParaRPr lang="en-US" sz="2000" dirty="0"/>
          </a:p>
          <a:p>
            <a:r>
              <a:rPr lang="en-US" sz="2000" b="1" dirty="0"/>
              <a:t>Advantages of Tree Topology</a:t>
            </a:r>
            <a:endParaRPr lang="en-US" sz="2000" dirty="0"/>
          </a:p>
          <a:p>
            <a:pPr marL="109537" indent="0">
              <a:buNone/>
            </a:pPr>
            <a:r>
              <a:rPr lang="en-US" sz="2000" dirty="0"/>
              <a:t>1- Extension of bus and star topologies.</a:t>
            </a:r>
          </a:p>
          <a:p>
            <a:pPr marL="109537" indent="0">
              <a:buNone/>
            </a:pPr>
            <a:r>
              <a:rPr lang="en-US" sz="2000" dirty="0"/>
              <a:t>2- Expansion of nodes is possible and easy.</a:t>
            </a:r>
          </a:p>
          <a:p>
            <a:pPr marL="109537" indent="0">
              <a:buNone/>
            </a:pPr>
            <a:r>
              <a:rPr lang="en-US" sz="2000" dirty="0"/>
              <a:t>3- Easily managed and maintained.</a:t>
            </a:r>
          </a:p>
          <a:p>
            <a:pPr marL="109537" indent="0">
              <a:buNone/>
            </a:pPr>
            <a:r>
              <a:rPr lang="en-US" sz="2000" dirty="0"/>
              <a:t>4- </a:t>
            </a:r>
            <a:r>
              <a:rPr lang="ar-SA" sz="2000" dirty="0"/>
              <a:t> </a:t>
            </a:r>
            <a:r>
              <a:rPr lang="en-US" sz="2000" dirty="0"/>
              <a:t>Error detection is easily done.</a:t>
            </a:r>
          </a:p>
          <a:p>
            <a:pPr marL="109537" indent="0">
              <a:buNone/>
            </a:pPr>
            <a:endParaRPr lang="en-US" sz="2000" dirty="0"/>
          </a:p>
          <a:p>
            <a:r>
              <a:rPr lang="en-US" sz="2000" b="1" dirty="0"/>
              <a:t>Disadvantages of Tree Topology</a:t>
            </a:r>
            <a:endParaRPr lang="en-US" sz="2000" dirty="0"/>
          </a:p>
          <a:p>
            <a:pPr marL="109537" indent="0">
              <a:buNone/>
            </a:pPr>
            <a:r>
              <a:rPr lang="en-US" sz="2000" dirty="0"/>
              <a:t>1- Heavily cabled.</a:t>
            </a:r>
          </a:p>
          <a:p>
            <a:pPr marL="109537" indent="0">
              <a:buNone/>
            </a:pPr>
            <a:r>
              <a:rPr lang="en-US" sz="2000" dirty="0"/>
              <a:t>2- Costly.</a:t>
            </a:r>
          </a:p>
          <a:p>
            <a:pPr marL="109537" indent="0">
              <a:buNone/>
            </a:pPr>
            <a:r>
              <a:rPr lang="en-US" sz="2000" dirty="0"/>
              <a:t>3- If more nodes are added maintenance is difficult.</a:t>
            </a:r>
          </a:p>
          <a:p>
            <a:pPr marL="109537" indent="0">
              <a:buNone/>
            </a:pPr>
            <a:r>
              <a:rPr lang="en-US" sz="2000" dirty="0"/>
              <a:t>4- Central hub fails, network fails.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</p:spTree>
    <p:extLst>
      <p:ext uri="{BB962C8B-B14F-4D97-AF65-F5344CB8AC3E}">
        <p14:creationId xmlns:p14="http://schemas.microsoft.com/office/powerpoint/2010/main" val="2046704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2057400"/>
          </a:xfrm>
        </p:spPr>
        <p:txBody>
          <a:bodyPr/>
          <a:lstStyle/>
          <a:p>
            <a:pPr marL="109537" indent="0">
              <a:buNone/>
            </a:pPr>
            <a:r>
              <a:rPr lang="en-US" sz="2400" b="1" dirty="0"/>
              <a:t>6- HYBRID Topology</a:t>
            </a:r>
            <a:endParaRPr lang="en-US" sz="2400" dirty="0"/>
          </a:p>
          <a:p>
            <a:pPr algn="just"/>
            <a:r>
              <a:rPr lang="en-US" sz="2400" dirty="0"/>
              <a:t>A network structure whose design contains more than one topology is said to be hybrid topology. Hybrid topology inherits merits and demerits of all the incorporating topologies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90800"/>
            <a:ext cx="6172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99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5867400"/>
          </a:xfrm>
        </p:spPr>
        <p:txBody>
          <a:bodyPr/>
          <a:lstStyle/>
          <a:p>
            <a:r>
              <a:rPr lang="en-US" sz="2000" b="1" dirty="0"/>
              <a:t>Features of Hybrid Topology</a:t>
            </a:r>
            <a:endParaRPr lang="en-US" sz="2000" dirty="0"/>
          </a:p>
          <a:p>
            <a:pPr marL="109537" indent="0">
              <a:buNone/>
            </a:pPr>
            <a:r>
              <a:rPr lang="en-US" sz="2000" dirty="0"/>
              <a:t>1- It is a combination of two or more of topologies</a:t>
            </a:r>
          </a:p>
          <a:p>
            <a:pPr marL="109537" indent="0">
              <a:buNone/>
            </a:pPr>
            <a:r>
              <a:rPr lang="en-US" sz="2000" dirty="0"/>
              <a:t>2- Inherits the advantages and disadvantages of the topologies included</a:t>
            </a:r>
          </a:p>
          <a:p>
            <a:pPr marL="109537" indent="0">
              <a:buNone/>
            </a:pPr>
            <a:r>
              <a:rPr lang="ar-SA" sz="2000" dirty="0"/>
              <a:t> </a:t>
            </a:r>
            <a:endParaRPr lang="en-US" sz="2000" dirty="0"/>
          </a:p>
          <a:p>
            <a:r>
              <a:rPr lang="en-US" sz="2000" b="1" dirty="0"/>
              <a:t>Advantages of Hybrid Topology</a:t>
            </a:r>
            <a:endParaRPr lang="en-US" sz="2000" dirty="0"/>
          </a:p>
          <a:p>
            <a:pPr marL="109537" indent="0">
              <a:buNone/>
            </a:pPr>
            <a:r>
              <a:rPr lang="en-US" sz="2000" dirty="0"/>
              <a:t>1- Reliable as Error detecting and troubleshooting is easy.</a:t>
            </a:r>
          </a:p>
          <a:p>
            <a:pPr marL="109537" indent="0">
              <a:buNone/>
            </a:pPr>
            <a:r>
              <a:rPr lang="en-US" sz="2000" dirty="0"/>
              <a:t>2- Effective.</a:t>
            </a:r>
          </a:p>
          <a:p>
            <a:pPr marL="109537" indent="0">
              <a:buNone/>
            </a:pPr>
            <a:r>
              <a:rPr lang="en-US" sz="2000" dirty="0"/>
              <a:t>3- Scalable as size can be increased easily.</a:t>
            </a:r>
          </a:p>
          <a:p>
            <a:pPr marL="109537" indent="0">
              <a:buNone/>
            </a:pPr>
            <a:r>
              <a:rPr lang="en-US" sz="2000" dirty="0"/>
              <a:t>4- Flexible.</a:t>
            </a:r>
          </a:p>
          <a:p>
            <a:pPr marL="109537" indent="0">
              <a:buNone/>
            </a:pPr>
            <a:endParaRPr lang="en-US" sz="2000" dirty="0" smtClean="0"/>
          </a:p>
          <a:p>
            <a:pPr marL="109537" indent="0">
              <a:buNone/>
            </a:pPr>
            <a:r>
              <a:rPr lang="ar-SA" sz="2000" dirty="0"/>
              <a:t> </a:t>
            </a:r>
            <a:endParaRPr lang="en-US" sz="2000" dirty="0"/>
          </a:p>
          <a:p>
            <a:r>
              <a:rPr lang="en-US" sz="2000" b="1" dirty="0"/>
              <a:t>Disadvantages of Hybrid Topology</a:t>
            </a:r>
            <a:endParaRPr lang="en-US" sz="2000" dirty="0"/>
          </a:p>
          <a:p>
            <a:pPr marL="109537" indent="0">
              <a:buNone/>
            </a:pPr>
            <a:r>
              <a:rPr lang="en-US" sz="2000" dirty="0"/>
              <a:t>1- Complex in design.</a:t>
            </a:r>
          </a:p>
          <a:p>
            <a:pPr marL="109537" indent="0">
              <a:buNone/>
            </a:pPr>
            <a:r>
              <a:rPr lang="en-US" sz="2000" dirty="0"/>
              <a:t>2- Costly.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</p:spTree>
    <p:extLst>
      <p:ext uri="{BB962C8B-B14F-4D97-AF65-F5344CB8AC3E}">
        <p14:creationId xmlns:p14="http://schemas.microsoft.com/office/powerpoint/2010/main" val="3446666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828800"/>
          </a:xfrm>
        </p:spPr>
        <p:txBody>
          <a:bodyPr>
            <a:noAutofit/>
          </a:bodyPr>
          <a:lstStyle/>
          <a:p>
            <a:pPr lvl="0" algn="ctr"/>
            <a:r>
              <a:rPr lang="en-U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9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47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2" grpId="3"/>
      <p:bldP spid="2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6" descr="question-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4673600" cy="58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486400"/>
          </a:xfrm>
        </p:spPr>
        <p:txBody>
          <a:bodyPr/>
          <a:lstStyle/>
          <a:p>
            <a:pPr marL="109537" indent="0" algn="just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BUS Topology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Bus topology is a network type in which every computer and network device is connected to single cable. When it has exactly two endpoints, then it is called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Linear Bus topology.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Bus topology may have problem while multiple hosts sending data at the same time. Therefore, Bus topology either uses CSMA/CD technology or recognizes one host as Bus Master to solve the issue. </a:t>
            </a:r>
          </a:p>
          <a:p>
            <a:pPr marL="109537" indent="0" algn="just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352800"/>
            <a:ext cx="6477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4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867400"/>
          </a:xfrm>
        </p:spPr>
        <p:txBody>
          <a:bodyPr/>
          <a:lstStyle/>
          <a:p>
            <a:pPr algn="just"/>
            <a:r>
              <a:rPr lang="en-US" sz="1800" b="1" dirty="0"/>
              <a:t>Features of Bus Topology</a:t>
            </a:r>
            <a:endParaRPr lang="en-US" sz="1800" dirty="0"/>
          </a:p>
          <a:p>
            <a:pPr marL="109537" lvl="0" indent="0" algn="just">
              <a:buNone/>
            </a:pPr>
            <a:r>
              <a:rPr lang="en-US" sz="1800" dirty="0" smtClean="0"/>
              <a:t>1- It </a:t>
            </a:r>
            <a:r>
              <a:rPr lang="en-US" sz="1800" dirty="0"/>
              <a:t>transmits data only in one direction.</a:t>
            </a:r>
          </a:p>
          <a:p>
            <a:pPr marL="109537" lvl="0" indent="0" algn="just">
              <a:buNone/>
            </a:pPr>
            <a:r>
              <a:rPr lang="en-US" sz="1800" dirty="0" smtClean="0"/>
              <a:t>2- Every </a:t>
            </a:r>
            <a:r>
              <a:rPr lang="en-US" sz="1800" dirty="0"/>
              <a:t>device is connected to a single cable</a:t>
            </a:r>
          </a:p>
          <a:p>
            <a:pPr marL="109537" lvl="0" indent="0" algn="just">
              <a:buNone/>
            </a:pPr>
            <a:r>
              <a:rPr lang="en-US" sz="1800" dirty="0" smtClean="0"/>
              <a:t>3- It </a:t>
            </a:r>
            <a:r>
              <a:rPr lang="en-US" sz="1800" dirty="0"/>
              <a:t>is one of the simple forms of networking where a failure of a device does not affect the other devices. But failure of the shared communication line can make all other devices stop functioning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  <p:pic>
        <p:nvPicPr>
          <p:cNvPr id="4" name="صورة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48000"/>
            <a:ext cx="6781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995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867400"/>
          </a:xfrm>
        </p:spPr>
        <p:txBody>
          <a:bodyPr/>
          <a:lstStyle/>
          <a:p>
            <a:pPr algn="just"/>
            <a:r>
              <a:rPr lang="en-US" sz="1800" b="1" dirty="0" smtClean="0"/>
              <a:t>Advantages </a:t>
            </a:r>
            <a:r>
              <a:rPr lang="en-US" sz="1800" b="1" dirty="0"/>
              <a:t>of Bus Topology</a:t>
            </a:r>
            <a:endParaRPr lang="en-US" sz="1800" dirty="0"/>
          </a:p>
          <a:p>
            <a:pPr marL="109537" indent="0" algn="just">
              <a:buNone/>
            </a:pPr>
            <a:r>
              <a:rPr lang="en-US" sz="1800" dirty="0"/>
              <a:t>1- It is cost effective.</a:t>
            </a:r>
          </a:p>
          <a:p>
            <a:pPr marL="109537" indent="0" algn="just">
              <a:buNone/>
            </a:pPr>
            <a:r>
              <a:rPr lang="en-US" sz="1800" dirty="0"/>
              <a:t>2- Cable required is least compared to other network topology.</a:t>
            </a:r>
          </a:p>
          <a:p>
            <a:pPr marL="109537" indent="0" algn="just">
              <a:buNone/>
            </a:pPr>
            <a:r>
              <a:rPr lang="en-US" sz="1800" dirty="0"/>
              <a:t>3- Used in small networks.</a:t>
            </a:r>
          </a:p>
          <a:p>
            <a:pPr marL="109537" indent="0" algn="just">
              <a:buNone/>
            </a:pPr>
            <a:r>
              <a:rPr lang="en-US" sz="1800" dirty="0"/>
              <a:t>4- It is easy to understand.</a:t>
            </a:r>
          </a:p>
          <a:p>
            <a:pPr marL="109537" indent="0" algn="just">
              <a:buNone/>
            </a:pPr>
            <a:r>
              <a:rPr lang="en-US" sz="1800" dirty="0"/>
              <a:t>5- Easy to expand joining two cables together</a:t>
            </a:r>
            <a:r>
              <a:rPr lang="en-US" sz="1800" dirty="0" smtClean="0"/>
              <a:t>.</a:t>
            </a:r>
          </a:p>
          <a:p>
            <a:pPr marL="109537" indent="0" algn="just">
              <a:buNone/>
            </a:pPr>
            <a:endParaRPr lang="en-US" sz="1800" dirty="0"/>
          </a:p>
          <a:p>
            <a:pPr algn="just"/>
            <a:r>
              <a:rPr lang="en-US" sz="1800" b="1" dirty="0"/>
              <a:t>Disadvantages of Bus Topology</a:t>
            </a:r>
            <a:endParaRPr lang="en-US" sz="1800" dirty="0"/>
          </a:p>
          <a:p>
            <a:pPr marL="109537" lvl="0" indent="0" algn="just">
              <a:buNone/>
            </a:pPr>
            <a:r>
              <a:rPr lang="en-US" sz="1800" dirty="0" smtClean="0"/>
              <a:t>1- Cables </a:t>
            </a:r>
            <a:r>
              <a:rPr lang="en-US" sz="1800" dirty="0"/>
              <a:t>fails then whole network fails.</a:t>
            </a:r>
          </a:p>
          <a:p>
            <a:pPr marL="109537" lvl="0" indent="0" algn="just">
              <a:buNone/>
            </a:pPr>
            <a:r>
              <a:rPr lang="en-US" sz="1800" dirty="0" smtClean="0"/>
              <a:t>2- If </a:t>
            </a:r>
            <a:r>
              <a:rPr lang="en-US" sz="1800" dirty="0"/>
              <a:t>network traffic is heavy or nodes are more the performance of the network decreases.</a:t>
            </a:r>
          </a:p>
          <a:p>
            <a:pPr marL="109537" lvl="0" indent="0" algn="just">
              <a:buNone/>
            </a:pPr>
            <a:r>
              <a:rPr lang="en-US" sz="1800" dirty="0" smtClean="0"/>
              <a:t>3- Cable </a:t>
            </a:r>
            <a:r>
              <a:rPr lang="en-US" sz="1800" dirty="0"/>
              <a:t>has a limited length.</a:t>
            </a:r>
          </a:p>
          <a:p>
            <a:pPr marL="109537" lvl="0" indent="0" algn="just">
              <a:buNone/>
            </a:pPr>
            <a:r>
              <a:rPr lang="en-US" sz="1800" dirty="0" smtClean="0"/>
              <a:t>3- It </a:t>
            </a:r>
            <a:r>
              <a:rPr lang="en-US" sz="1800" dirty="0"/>
              <a:t>is slower than the ring topology.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</p:spTree>
    <p:extLst>
      <p:ext uri="{BB962C8B-B14F-4D97-AF65-F5344CB8AC3E}">
        <p14:creationId xmlns:p14="http://schemas.microsoft.com/office/powerpoint/2010/main" val="3958391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486400"/>
          </a:xfrm>
        </p:spPr>
        <p:txBody>
          <a:bodyPr/>
          <a:lstStyle/>
          <a:p>
            <a:pPr marL="109537" indent="0">
              <a:buNone/>
            </a:pPr>
            <a:r>
              <a:rPr lang="en-US" sz="2000" b="1" dirty="0"/>
              <a:t>2- RING Topology</a:t>
            </a:r>
            <a:endParaRPr lang="en-US" sz="2000" dirty="0"/>
          </a:p>
          <a:p>
            <a:r>
              <a:rPr lang="en-US" sz="2000" dirty="0"/>
              <a:t>It is called ring topology because it forms a ring as each computer is connected to another computer, with the last one connected to the first. Exactly two neighbors for each device.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90800"/>
            <a:ext cx="5638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04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3581400"/>
          </a:xfrm>
        </p:spPr>
        <p:txBody>
          <a:bodyPr/>
          <a:lstStyle/>
          <a:p>
            <a:pPr algn="just"/>
            <a:r>
              <a:rPr lang="en-US" sz="1800" b="1" dirty="0"/>
              <a:t>Features of Ring Topology</a:t>
            </a:r>
            <a:endParaRPr lang="en-US" sz="1800" dirty="0"/>
          </a:p>
          <a:p>
            <a:pPr marL="109537" lvl="0" indent="0" algn="just">
              <a:buNone/>
            </a:pPr>
            <a:r>
              <a:rPr lang="en-US" sz="1800" dirty="0" smtClean="0"/>
              <a:t>1- A </a:t>
            </a:r>
            <a:r>
              <a:rPr lang="en-US" sz="1800" dirty="0"/>
              <a:t>number of repeaters are used for Ring topology with large number of </a:t>
            </a:r>
            <a:r>
              <a:rPr lang="en-US" sz="1800" dirty="0" smtClean="0"/>
              <a:t>nodes</a:t>
            </a:r>
          </a:p>
          <a:p>
            <a:pPr marL="109537" lvl="0" indent="0" algn="just">
              <a:buNone/>
            </a:pPr>
            <a:r>
              <a:rPr lang="en-US" sz="1800" dirty="0" smtClean="0"/>
              <a:t>2- The </a:t>
            </a:r>
            <a:r>
              <a:rPr lang="en-US" sz="1800" dirty="0"/>
              <a:t>transmission is </a:t>
            </a:r>
            <a:r>
              <a:rPr lang="en-US" sz="1800" b="1" dirty="0"/>
              <a:t>unidirectional</a:t>
            </a:r>
            <a:r>
              <a:rPr lang="en-US" sz="1800" dirty="0"/>
              <a:t>, but it can be made bidirectional by having tow connections between each Network Node, it is called </a:t>
            </a:r>
            <a:r>
              <a:rPr lang="en-US" sz="1800" b="1" dirty="0"/>
              <a:t>Dual Ring Topology</a:t>
            </a:r>
            <a:r>
              <a:rPr lang="en-US" sz="1800" dirty="0"/>
              <a:t>.</a:t>
            </a:r>
          </a:p>
          <a:p>
            <a:pPr marL="109537" lvl="0" indent="0" algn="just">
              <a:buNone/>
            </a:pPr>
            <a:r>
              <a:rPr lang="en-US" sz="1800" dirty="0" smtClean="0"/>
              <a:t>3- In </a:t>
            </a:r>
            <a:r>
              <a:rPr lang="en-US" sz="1800" dirty="0"/>
              <a:t>Dual Ring Topology, two ring networks are formed, and data flow is in opposite direction in them. Also, if one ring fails, the second ring can act as a backup, to keep the network up.</a:t>
            </a:r>
          </a:p>
          <a:p>
            <a:pPr marL="109537" lvl="0" indent="0" algn="just">
              <a:buNone/>
            </a:pPr>
            <a:r>
              <a:rPr lang="en-US" sz="1800" dirty="0" smtClean="0"/>
              <a:t>4- Data </a:t>
            </a:r>
            <a:r>
              <a:rPr lang="en-US" sz="1800" dirty="0"/>
              <a:t>is transferred in a sequential manner that is bit by bit. Data transmitted, has to pass through each node of the network, till the destination node</a:t>
            </a:r>
            <a:r>
              <a:rPr lang="en-US" sz="1800" dirty="0" smtClean="0"/>
              <a:t>.</a:t>
            </a:r>
            <a:endParaRPr lang="en-US" sz="1800" dirty="0"/>
          </a:p>
          <a:p>
            <a:pPr algn="just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86200"/>
            <a:ext cx="3245386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58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5486400"/>
          </a:xfrm>
        </p:spPr>
        <p:txBody>
          <a:bodyPr/>
          <a:lstStyle/>
          <a:p>
            <a:pPr algn="just"/>
            <a:r>
              <a:rPr lang="en-US" sz="2400" b="1" dirty="0" smtClean="0"/>
              <a:t>Advantages </a:t>
            </a:r>
            <a:r>
              <a:rPr lang="en-US" sz="2400" b="1" dirty="0"/>
              <a:t>of Ring Topology</a:t>
            </a:r>
            <a:endParaRPr lang="en-US" sz="2400" dirty="0"/>
          </a:p>
          <a:p>
            <a:pPr marL="109537" lvl="0" indent="0" algn="just">
              <a:buNone/>
            </a:pPr>
            <a:r>
              <a:rPr lang="en-US" sz="2400" dirty="0"/>
              <a:t>1-Transmitting network is not affected by high traffic or by adding more nodes, as only the nodes having tokens can transmit data.</a:t>
            </a:r>
          </a:p>
          <a:p>
            <a:pPr marL="109537" lvl="0" indent="0" algn="just">
              <a:buNone/>
            </a:pPr>
            <a:r>
              <a:rPr lang="en-US" sz="2400" dirty="0" smtClean="0"/>
              <a:t>2- Cheap </a:t>
            </a:r>
            <a:r>
              <a:rPr lang="en-US" sz="2400" dirty="0"/>
              <a:t>to install and </a:t>
            </a:r>
            <a:r>
              <a:rPr lang="en-US" sz="2400" dirty="0" smtClean="0"/>
              <a:t>expand</a:t>
            </a:r>
          </a:p>
          <a:p>
            <a:pPr marL="109537" lvl="0" indent="0" algn="just">
              <a:buNone/>
            </a:pPr>
            <a:endParaRPr lang="en-US" sz="2400" dirty="0" smtClean="0"/>
          </a:p>
          <a:p>
            <a:pPr marL="109537" lvl="0" indent="0" algn="just">
              <a:buNone/>
            </a:pPr>
            <a:endParaRPr lang="en-US" sz="2400" dirty="0"/>
          </a:p>
          <a:p>
            <a:pPr algn="just"/>
            <a:r>
              <a:rPr lang="en-US" sz="2400" b="1" dirty="0"/>
              <a:t>Disadvantages of Ring Topology</a:t>
            </a:r>
            <a:endParaRPr lang="en-US" sz="2400" dirty="0"/>
          </a:p>
          <a:p>
            <a:pPr marL="109537" indent="0" algn="just">
              <a:buNone/>
            </a:pPr>
            <a:r>
              <a:rPr lang="en-US" sz="2400" dirty="0"/>
              <a:t>1-Troubleshooting is difficult in ring topology.</a:t>
            </a:r>
          </a:p>
          <a:p>
            <a:pPr marL="109537" indent="0" algn="just">
              <a:buNone/>
            </a:pPr>
            <a:r>
              <a:rPr lang="en-US" sz="2400" dirty="0"/>
              <a:t>2- Adding or deleting the computers disturbs the network activity.</a:t>
            </a:r>
          </a:p>
          <a:p>
            <a:pPr marL="109537" indent="0" algn="just">
              <a:buNone/>
            </a:pPr>
            <a:r>
              <a:rPr lang="en-US" sz="2400" dirty="0"/>
              <a:t>3- Failure of one computer disturbs the whole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</p:spTree>
    <p:extLst>
      <p:ext uri="{BB962C8B-B14F-4D97-AF65-F5344CB8AC3E}">
        <p14:creationId xmlns:p14="http://schemas.microsoft.com/office/powerpoint/2010/main" val="3867556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638800"/>
          </a:xfrm>
        </p:spPr>
        <p:txBody>
          <a:bodyPr/>
          <a:lstStyle/>
          <a:p>
            <a:pPr marL="109537" indent="0">
              <a:buNone/>
            </a:pPr>
            <a:r>
              <a:rPr lang="en-US" sz="2000" b="1" dirty="0"/>
              <a:t>3- STAR Topology</a:t>
            </a:r>
            <a:endParaRPr lang="en-US" sz="2000" dirty="0"/>
          </a:p>
          <a:p>
            <a:r>
              <a:rPr lang="en-US" sz="2000" dirty="0"/>
              <a:t>All hosts in Star topology are connected to a central device, known as hub device, using a </a:t>
            </a:r>
            <a:r>
              <a:rPr lang="en-US" sz="2000" b="1" dirty="0"/>
              <a:t>point-to-point </a:t>
            </a:r>
            <a:r>
              <a:rPr lang="en-US" sz="2000" dirty="0"/>
              <a:t>connection. That is, there exists a point to point connection between hosts and hub. The hub device can be any of the following:</a:t>
            </a:r>
          </a:p>
          <a:p>
            <a:r>
              <a:rPr lang="en-US" sz="2000" dirty="0"/>
              <a:t>Layer-1 device such as hub or </a:t>
            </a:r>
            <a:r>
              <a:rPr lang="en-US" sz="2000" dirty="0" smtClean="0"/>
              <a:t>repeater Layer-2 </a:t>
            </a:r>
            <a:r>
              <a:rPr lang="en-US" sz="2000" dirty="0"/>
              <a:t>device such as switch or bridge</a:t>
            </a:r>
          </a:p>
          <a:p>
            <a:r>
              <a:rPr lang="en-US" sz="2000" dirty="0"/>
              <a:t>Layer-3 device such as router or gateway.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57600"/>
            <a:ext cx="51054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52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5486400"/>
          </a:xfrm>
        </p:spPr>
        <p:txBody>
          <a:bodyPr/>
          <a:lstStyle/>
          <a:p>
            <a:r>
              <a:rPr lang="en-US" sz="1800" b="1" dirty="0"/>
              <a:t>Features of Star Topology</a:t>
            </a:r>
            <a:endParaRPr lang="en-US" sz="1800" dirty="0"/>
          </a:p>
          <a:p>
            <a:pPr marL="109537" indent="0">
              <a:buNone/>
            </a:pPr>
            <a:r>
              <a:rPr lang="en-US" sz="1800" dirty="0"/>
              <a:t>1- Every node has its own dedicated connection to the hub.</a:t>
            </a:r>
          </a:p>
          <a:p>
            <a:pPr marL="109537" indent="0">
              <a:buNone/>
            </a:pPr>
            <a:r>
              <a:rPr lang="en-US" sz="1800" dirty="0"/>
              <a:t>2- Hub acts as a repeater for data </a:t>
            </a:r>
            <a:r>
              <a:rPr lang="en-US" sz="1800" dirty="0" smtClean="0"/>
              <a:t>flow.</a:t>
            </a:r>
          </a:p>
          <a:p>
            <a:pPr marL="109537" indent="0">
              <a:buNone/>
            </a:pPr>
            <a:r>
              <a:rPr lang="en-US" sz="1800" dirty="0" smtClean="0"/>
              <a:t>3- Can be used with twisted pair, Optical Fiber or coaxial cable.</a:t>
            </a:r>
          </a:p>
          <a:p>
            <a:r>
              <a:rPr lang="en-US" sz="1800" b="1" dirty="0" smtClean="0"/>
              <a:t>Advantages </a:t>
            </a:r>
            <a:r>
              <a:rPr lang="en-US" sz="1800" b="1" dirty="0"/>
              <a:t>of Star Topology</a:t>
            </a:r>
            <a:endParaRPr lang="en-US" sz="1800" dirty="0"/>
          </a:p>
          <a:p>
            <a:pPr marL="109537" lvl="0" indent="0">
              <a:buNone/>
            </a:pPr>
            <a:r>
              <a:rPr lang="en-US" sz="1800" dirty="0" smtClean="0"/>
              <a:t>1- Fast </a:t>
            </a:r>
            <a:r>
              <a:rPr lang="en-US" sz="1800" dirty="0"/>
              <a:t>performance with few nodes and low network traffic.</a:t>
            </a:r>
          </a:p>
          <a:p>
            <a:pPr marL="109537" lvl="0" indent="0">
              <a:buNone/>
            </a:pPr>
            <a:r>
              <a:rPr lang="en-US" sz="1800" dirty="0" smtClean="0"/>
              <a:t>2- Hub </a:t>
            </a:r>
            <a:r>
              <a:rPr lang="en-US" sz="1800" dirty="0"/>
              <a:t>can be upgraded easily.</a:t>
            </a:r>
          </a:p>
          <a:p>
            <a:pPr marL="109537" lvl="0" indent="0">
              <a:buNone/>
            </a:pPr>
            <a:r>
              <a:rPr lang="en-US" sz="1800" dirty="0" smtClean="0"/>
              <a:t>3- Easy </a:t>
            </a:r>
            <a:r>
              <a:rPr lang="en-US" sz="1800" dirty="0"/>
              <a:t>to troubleshoot.</a:t>
            </a:r>
          </a:p>
          <a:p>
            <a:pPr marL="109537" lvl="0" indent="0">
              <a:buNone/>
            </a:pPr>
            <a:r>
              <a:rPr lang="en-US" sz="1800" dirty="0" smtClean="0"/>
              <a:t>4- Easy </a:t>
            </a:r>
            <a:r>
              <a:rPr lang="en-US" sz="1800" dirty="0"/>
              <a:t>to setup and modify.</a:t>
            </a:r>
          </a:p>
          <a:p>
            <a:pPr marL="109537" lvl="0" indent="0">
              <a:buNone/>
            </a:pPr>
            <a:r>
              <a:rPr lang="en-US" sz="1800" dirty="0" smtClean="0"/>
              <a:t>5- Only </a:t>
            </a:r>
            <a:r>
              <a:rPr lang="en-US" sz="1800" dirty="0"/>
              <a:t>that node is affected which has failed, rest of the nodes can work smoothly</a:t>
            </a:r>
            <a:r>
              <a:rPr lang="en-US" sz="1800" dirty="0" smtClean="0"/>
              <a:t>.</a:t>
            </a:r>
            <a:r>
              <a:rPr lang="ar-SA" sz="1800" dirty="0"/>
              <a:t> </a:t>
            </a:r>
            <a:endParaRPr lang="en-US" sz="1800" dirty="0"/>
          </a:p>
          <a:p>
            <a:r>
              <a:rPr lang="en-US" sz="1800" b="1" dirty="0"/>
              <a:t>Disadvantages of Star Topology</a:t>
            </a:r>
            <a:endParaRPr lang="en-US" sz="1800" dirty="0"/>
          </a:p>
          <a:p>
            <a:pPr marL="109537" lvl="0" indent="0">
              <a:buNone/>
            </a:pPr>
            <a:r>
              <a:rPr lang="en-US" sz="1800" dirty="0" smtClean="0"/>
              <a:t>1- Cost </a:t>
            </a:r>
            <a:r>
              <a:rPr lang="en-US" sz="1800" dirty="0"/>
              <a:t>of installation is high.</a:t>
            </a:r>
          </a:p>
          <a:p>
            <a:pPr marL="109537" lvl="0" indent="0">
              <a:buNone/>
            </a:pPr>
            <a:r>
              <a:rPr lang="en-US" sz="1800" dirty="0" smtClean="0"/>
              <a:t>2- Expensive </a:t>
            </a:r>
            <a:r>
              <a:rPr lang="en-US" sz="1800" dirty="0"/>
              <a:t>to use.</a:t>
            </a:r>
          </a:p>
          <a:p>
            <a:pPr marL="109537" lvl="0" indent="0">
              <a:buNone/>
            </a:pPr>
            <a:r>
              <a:rPr lang="en-US" sz="1800" dirty="0" smtClean="0"/>
              <a:t>3- If </a:t>
            </a:r>
            <a:r>
              <a:rPr lang="en-US" sz="1800" dirty="0"/>
              <a:t>the hub fails, then the whole network is stopped because all the nodes depend on the hub.</a:t>
            </a:r>
          </a:p>
          <a:p>
            <a:pPr marL="109537" lvl="0" indent="0">
              <a:buNone/>
            </a:pPr>
            <a:r>
              <a:rPr lang="en-US" sz="1800" dirty="0" smtClean="0"/>
              <a:t>4- Performance </a:t>
            </a:r>
            <a:r>
              <a:rPr lang="en-US" sz="1800" dirty="0"/>
              <a:t>is based on the hub that is it depends on its capacity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COMPUTER NETWORK TOPOLOGIES</a:t>
            </a:r>
          </a:p>
        </p:txBody>
      </p:sp>
    </p:spTree>
    <p:extLst>
      <p:ext uri="{BB962C8B-B14F-4D97-AF65-F5344CB8AC3E}">
        <p14:creationId xmlns:p14="http://schemas.microsoft.com/office/powerpoint/2010/main" val="827421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3396</TotalTime>
  <Words>904</Words>
  <Application>Microsoft Office PowerPoint</Application>
  <PresentationFormat>عرض على الشاشة (4:3)</PresentationFormat>
  <Paragraphs>142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Computer Networks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COMPUTER NETWORK TOPOLOGIES</vt:lpstr>
      <vt:lpstr>THANK YOU</vt:lpstr>
      <vt:lpstr>عرض تقديمي في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bad is selfish routing?</dc:title>
  <dc:creator>al marsa</dc:creator>
  <cp:lastModifiedBy>ooo</cp:lastModifiedBy>
  <cp:revision>188</cp:revision>
  <dcterms:created xsi:type="dcterms:W3CDTF">2010-04-29T23:38:56Z</dcterms:created>
  <dcterms:modified xsi:type="dcterms:W3CDTF">2018-11-10T17:48:43Z</dcterms:modified>
</cp:coreProperties>
</file>